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71" r:id="rId4"/>
    <p:sldId id="261" r:id="rId5"/>
    <p:sldId id="350" r:id="rId6"/>
    <p:sldId id="351" r:id="rId7"/>
    <p:sldId id="334" r:id="rId8"/>
    <p:sldId id="336" r:id="rId9"/>
    <p:sldId id="337" r:id="rId10"/>
    <p:sldId id="338" r:id="rId11"/>
    <p:sldId id="342" r:id="rId12"/>
    <p:sldId id="339" r:id="rId13"/>
    <p:sldId id="340" r:id="rId14"/>
    <p:sldId id="341" r:id="rId15"/>
    <p:sldId id="335" r:id="rId16"/>
    <p:sldId id="348" r:id="rId17"/>
    <p:sldId id="349" r:id="rId18"/>
    <p:sldId id="343" r:id="rId19"/>
    <p:sldId id="344" r:id="rId20"/>
    <p:sldId id="347" r:id="rId21"/>
    <p:sldId id="345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1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0940-25C8-4CED-96E2-8FA2BF93B3E9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7B58D-1DE9-43B8-93DE-2A59C20A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0969-3BC9-E425-9F31-771A40B02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23E1-8863-BAA6-77AC-3CEB3EB40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60C6-2EB9-4B12-2C47-7755168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A3BA6-4B22-4D69-91C4-B87C21B5C3D7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CBDD-36A5-FD93-6C9F-EFC2F062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8F109-725A-2997-4814-1CB5B5F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B12-6CE0-5896-197F-A351D692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FC0-A205-3164-72D7-5BD81882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C45B9-DA11-4A1C-058B-5079E09B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2FFE65-DFA4-43A3-A834-4788946F3021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D7D-48D9-22AF-8770-6A5289E4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7910A-A603-CBBA-AAEC-B4BD95E9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D1E2-74DE-C6EB-A8EC-308657878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F9B26-4A69-4D57-C633-72C8B76A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35456-C44F-2D28-4BF6-50D0F62C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AFC2D8-0CF3-496F-8CED-E9AD4C92185B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730-2DDE-C2C7-00A4-43C39B02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FB452-44EB-602B-86CC-0B63500F7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A10C-6E04-1B5B-960E-AFB5C34E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49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700D-E6AB-A0FA-E79A-9AAFA1B8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0695"/>
            <a:ext cx="10515600" cy="5036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63C-8994-B5A6-A3B7-55184800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448B-38C0-346C-AC32-5E6074D4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E203-9058-4ABB-2CB4-3E1D886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B391-7275-D8A5-E81A-F6C8D1C91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5329-1884-4502-4559-356634FF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46E657-D090-47BC-894B-7F7404E1AFDB}" type="datetime1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7228-75D0-E9BC-3185-547F55D1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6EA80-117A-20A9-6DEE-C952767E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317E-1C92-A3D1-4CBF-AE02FAC8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D8E5-774C-BCD5-597A-A433ADE00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9B0AF-191A-A268-1C2E-17460C0ED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40D6A-251D-CFE4-5C0D-453FA6A0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462FA-5168-4DFC-A8AA-E1636F6F1807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169D-B6DA-BC5D-67D9-32B4F997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FF9F5-4506-9B3B-7D39-394220E4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3672-099B-E107-E303-AEE19033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1D34A-A411-BD73-29E5-C784FE76D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39816-E6EE-F433-3FD9-418E89C13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8D1CA-97EC-153B-4FA4-13F2D581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CB723-F873-013E-6341-58F1B78F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C9254-92D2-FC28-DE7C-4934D7DE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28D0C9-320A-4AE1-85D8-ED11977E8C12}" type="datetime1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1079D-EB10-38B4-81F9-C6BD6CC7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7C44A-3715-B891-AF3B-A12B68B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CF8E-FA11-6A49-A295-D979745C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BD36B-ED63-AAD9-76DE-AFDF95D2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2456FE-1047-4D97-88F7-9D840A87DE2B}" type="datetime1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7E32-AC55-387F-CF0D-2FC28C24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C97A0-BFFA-065D-FC46-31A49D7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1CDEA-353B-2409-B4B6-B34F2193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2B26AF-43C9-4A52-AF06-A2AC06E43B1C}" type="datetime1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3328-69EC-AD32-5D42-78AFBAE6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B655-C58F-EF96-7FFE-957B2D97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82B-6CF9-A4D0-C084-62B09068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AE6F-77E3-8C1B-513C-DE9ADA0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C2555-EF3E-E875-FB86-A9BBE4024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9D25C-22A8-5D58-D044-D382412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82E4D-5E9F-4458-938C-864B706F95FF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EBB5-21AA-2559-8D0D-53B74753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F6D85-76DB-D878-670B-E125F093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4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50CA-6AD7-5B60-33F5-B85FC40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B91A-8F74-3B7F-64D3-338472769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ECB-4ABE-95E6-B0DF-B031E49C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79A3C-2B68-6ADD-6B2F-847A52A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5A1BD-EBEB-4A8E-B449-2911DE41084B}" type="datetime1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1F65-BB53-DB77-A17D-78486C7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5C53-CD45-0CA1-D0BD-0B89897F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9656A-1DCD-3A7C-A104-2014B262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52E0-EA6C-780F-BCFB-35F80CF4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2FEC-049F-9FA9-C7AA-F21721977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Waves in ducts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8509-368A-F515-ABCA-31C2CA82E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tkinson Hyperlegible" pitchFamily="50" charset="0"/>
              </a:defRPr>
            </a:lvl1pPr>
          </a:lstStyle>
          <a:p>
            <a:fld id="{B62F1270-CA5A-4BF1-AAF5-16F08E48CB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tkinson Hyperlegible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tkinson Hyperlegible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1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1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55.png"/><Relationship Id="rId12" Type="http://schemas.openxmlformats.org/officeDocument/2006/relationships/image" Target="../media/image2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53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88708-7F62-50E4-32D9-4231D71F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58564" y="-15449"/>
            <a:ext cx="12250563" cy="778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01DB7-4AE7-CF57-94AA-8459E66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tkinson Hyperlegible" pitchFamily="50" charset="0"/>
              </a:rPr>
              <a:t>Ducts, Mufflers, and Silencers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ED99-BB25-020F-C88D-40CFAAA1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735"/>
            <a:ext cx="9144000" cy="463378"/>
          </a:xfrm>
        </p:spPr>
        <p:txBody>
          <a:bodyPr/>
          <a:lstStyle/>
          <a:p>
            <a:r>
              <a:rPr lang="en-US" dirty="0"/>
              <a:t>Tyler Dare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BC7DA2-EEAF-FBBB-9D5D-14578BA067C2}"/>
              </a:ext>
            </a:extLst>
          </p:cNvPr>
          <p:cNvSpPr txBox="1">
            <a:spLocks/>
          </p:cNvSpPr>
          <p:nvPr/>
        </p:nvSpPr>
        <p:spPr>
          <a:xfrm>
            <a:off x="1524000" y="2818692"/>
            <a:ext cx="9144000" cy="463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tkinson Hyperlegible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78445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127E-C86D-FC99-77D6-A58571E9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5517-1536-7805-288C-1A3C17EA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9E5AF-F823-0A48-9925-D353FB23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D20502-FE87-37AE-1791-8AD67EC6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FB4C5-421F-E441-2A57-BAB46635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9" y="710361"/>
            <a:ext cx="4591691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CABD-15A4-51B3-46AA-E0D89A729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8A6B-8A56-DCD7-7D3A-71222741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94BE1-94B2-E761-6ECF-C3F7C88B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7C00557-F46B-0EC2-E6F8-9D01A9DB5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B34BC9-C3D5-E929-2162-E6C6361CE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Panigrahi</a:t>
            </a:r>
            <a:r>
              <a:rPr lang="en-US" dirty="0"/>
              <a:t> and Munjal took 2D solution and computed the 4-pole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6103D-49A3-4430-6191-1E183B07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0" y="2335860"/>
            <a:ext cx="4855680" cy="1283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E48A8C-FE7D-2F1E-08F9-E6652BCC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3" y="3871140"/>
            <a:ext cx="4855680" cy="1259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DFA1A-A231-1A54-60B5-44CE3CF36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622" y="5349372"/>
            <a:ext cx="2059475" cy="12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8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75B-4870-FAE0-CFE2-F16B2948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A00ED-D06C-8B45-2AC0-1376AF10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90EDC-1D0A-FA50-1A0E-EB6A36DA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DBC5650-8040-4B04-C487-7E60F680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DDFC3-6A29-5CC7-B27C-FA5FCE35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0" y="587340"/>
            <a:ext cx="4877481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AEEF-8FBC-CC3A-E584-D48E1E7C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D5A4-CE61-7CC6-5A59-4C7B4BBA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3D6E-1BED-5120-6686-B1CF765C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E16B6BF-31D0-67C2-EDF9-C24BE825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0FC783-7312-7C7C-8993-44E93063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0" y="992971"/>
            <a:ext cx="488700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0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F147-5EC4-F970-33FB-8A62E792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291F-554D-0A2E-87CF-7A2682F9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76441-6950-3D3B-C014-8D1C1687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9D95E89-9896-3326-352A-C360F93E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2031-1F28-2719-1E67-BD32ED4A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1" y="848497"/>
            <a:ext cx="5394528" cy="54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B613-2103-243B-2B1E-4AF6EA56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1207-5E15-60B8-BCF5-D5FA767FF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Causes destructive interference by allowing side branch to reconnect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59B68-174B-3883-0F80-B3FF1A67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D1AF8FC-603B-33B0-CD6B-F99B7C02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F2352-76B7-6B87-91C9-FE449387B6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8" y="2792752"/>
            <a:ext cx="6210922" cy="23408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E0778-6084-1DE2-6F80-79D74730F3DD}"/>
                  </a:ext>
                </a:extLst>
              </p:cNvPr>
              <p:cNvSpPr txBox="1"/>
              <p:nvPr/>
            </p:nvSpPr>
            <p:spPr>
              <a:xfrm>
                <a:off x="6752810" y="2319956"/>
                <a:ext cx="4306129" cy="854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TL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+0.85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E0778-6084-1DE2-6F80-79D74730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10" y="2319956"/>
                <a:ext cx="4306129" cy="854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5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FD07-74E7-94B8-7EEC-05DF693C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5C58-1952-13B6-D59B-2682F52A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75F0-1556-5627-D90C-9B6B019B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22811FD-DF8C-6F6C-782D-BA4AF13F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849899-FD75-A42D-D7E0-A78F8C74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22" y="3218159"/>
            <a:ext cx="6830378" cy="29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EA5726-BE04-4959-F3A0-BD5368B2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350" y="3479913"/>
            <a:ext cx="5626597" cy="2565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60AB40-742F-F635-DF97-C7D3CD7C8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81" y="682329"/>
            <a:ext cx="4993104" cy="265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3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F891-4D7B-6899-803D-E959759F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88FA-AB8A-E564-92E0-9BF6DFA7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Herschel-Quincke tube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5945C-F4EF-97A9-D155-DAB5EEF3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3B79876-2A33-14F5-285F-4A64DF52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2EB83-519A-8F18-59CE-5CA105DB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8" y="683355"/>
            <a:ext cx="6830378" cy="2991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36BF-782B-C510-98C3-8241A40A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97" y="1473289"/>
            <a:ext cx="6115904" cy="4258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6E9D6-37B4-2920-8456-3B43A291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0" y="3871858"/>
            <a:ext cx="5626597" cy="25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4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A4449-6D74-9C57-7A1A-71D105542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2E3A-155B-96C3-3DDB-15193223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1F34F-3B2F-D7F1-400D-09F0BC70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source to cause destructive interference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83270-E1CD-A802-F58F-842C5F0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D36A825-2A1E-D571-AF02-C7297EDB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90228-776D-CB1F-84A7-13515F7A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401"/>
            <a:ext cx="7187349" cy="53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feedForwardDuct_no_control">
            <a:hlinkClick r:id="" action="ppaction://media"/>
            <a:extLst>
              <a:ext uri="{FF2B5EF4-FFF2-40B4-BE49-F238E27FC236}">
                <a16:creationId xmlns:a16="http://schemas.microsoft.com/office/drawing/2014/main" id="{A721BD51-B210-E25B-4DCE-6F80A119E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416" t="4276" r="8667" b="10124"/>
          <a:stretch/>
        </p:blipFill>
        <p:spPr>
          <a:xfrm>
            <a:off x="171450" y="958059"/>
            <a:ext cx="11944350" cy="53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3BB-E313-CD45-F01A-18C67A17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geometry and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D1120-63CC-CCAB-692C-43B63A777B66}"/>
              </a:ext>
            </a:extLst>
          </p:cNvPr>
          <p:cNvSpPr/>
          <p:nvPr/>
        </p:nvSpPr>
        <p:spPr>
          <a:xfrm>
            <a:off x="1170399" y="1292897"/>
            <a:ext cx="3327094" cy="991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89CB4-F270-226C-6072-15BF344BA9C4}"/>
              </a:ext>
            </a:extLst>
          </p:cNvPr>
          <p:cNvSpPr/>
          <p:nvPr/>
        </p:nvSpPr>
        <p:spPr>
          <a:xfrm>
            <a:off x="1170399" y="1292897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87403-5DAA-35FF-C977-AEB5DC20B0C5}"/>
              </a:ext>
            </a:extLst>
          </p:cNvPr>
          <p:cNvSpPr/>
          <p:nvPr/>
        </p:nvSpPr>
        <p:spPr>
          <a:xfrm>
            <a:off x="1170399" y="2139785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44EEF-C8B1-5312-6DBB-806DD65B0445}"/>
              </a:ext>
            </a:extLst>
          </p:cNvPr>
          <p:cNvSpPr/>
          <p:nvPr/>
        </p:nvSpPr>
        <p:spPr>
          <a:xfrm>
            <a:off x="1170399" y="2991808"/>
            <a:ext cx="3327094" cy="9915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EC714-30BC-463B-AA71-0D4782A97532}"/>
              </a:ext>
            </a:extLst>
          </p:cNvPr>
          <p:cNvSpPr/>
          <p:nvPr/>
        </p:nvSpPr>
        <p:spPr>
          <a:xfrm>
            <a:off x="1170399" y="2943643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93BC4-6B19-4533-FAA1-1B99AED880F8}"/>
              </a:ext>
            </a:extLst>
          </p:cNvPr>
          <p:cNvSpPr/>
          <p:nvPr/>
        </p:nvSpPr>
        <p:spPr>
          <a:xfrm>
            <a:off x="1170399" y="3790531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9356E-8B13-9E2F-C35A-181297353B81}"/>
              </a:ext>
            </a:extLst>
          </p:cNvPr>
          <p:cNvSpPr/>
          <p:nvPr/>
        </p:nvSpPr>
        <p:spPr>
          <a:xfrm>
            <a:off x="4345092" y="3136438"/>
            <a:ext cx="152400" cy="65409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74D5A-0B06-5256-B139-0F160181FED5}"/>
              </a:ext>
            </a:extLst>
          </p:cNvPr>
          <p:cNvSpPr/>
          <p:nvPr/>
        </p:nvSpPr>
        <p:spPr>
          <a:xfrm>
            <a:off x="1170399" y="3136439"/>
            <a:ext cx="152400" cy="659122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0B5E40-40CD-0CDF-7BA4-56A50FDBAD99}"/>
              </a:ext>
            </a:extLst>
          </p:cNvPr>
          <p:cNvGrpSpPr/>
          <p:nvPr/>
        </p:nvGrpSpPr>
        <p:grpSpPr>
          <a:xfrm>
            <a:off x="1719923" y="4315708"/>
            <a:ext cx="2228045" cy="2228046"/>
            <a:chOff x="6684135" y="1553377"/>
            <a:chExt cx="2228045" cy="22280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8DEFFD-4CBE-D02B-73E1-F06AA9F99AA3}"/>
                </a:ext>
              </a:extLst>
            </p:cNvPr>
            <p:cNvSpPr/>
            <p:nvPr/>
          </p:nvSpPr>
          <p:spPr>
            <a:xfrm>
              <a:off x="6684135" y="1553378"/>
              <a:ext cx="2228045" cy="222804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AD03E-959E-1E43-BACB-5050775AAC84}"/>
                </a:ext>
              </a:extLst>
            </p:cNvPr>
            <p:cNvSpPr/>
            <p:nvPr/>
          </p:nvSpPr>
          <p:spPr>
            <a:xfrm>
              <a:off x="6684135" y="1553377"/>
              <a:ext cx="2228045" cy="2228045"/>
            </a:xfrm>
            <a:prstGeom prst="ellipse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FC7DBE-B452-0143-A728-7F63203143DD}"/>
                </a:ext>
              </a:extLst>
            </p:cNvPr>
            <p:cNvSpPr/>
            <p:nvPr/>
          </p:nvSpPr>
          <p:spPr>
            <a:xfrm>
              <a:off x="7118731" y="1976820"/>
              <a:ext cx="1381157" cy="138115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D2F9F-A758-ED92-ED77-58AC0DB204EF}"/>
              </a:ext>
            </a:extLst>
          </p:cNvPr>
          <p:cNvSpPr/>
          <p:nvPr/>
        </p:nvSpPr>
        <p:spPr>
          <a:xfrm>
            <a:off x="5907234" y="1226972"/>
            <a:ext cx="2377806" cy="2564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74625D-224C-D430-84A3-C3B6CF1DA83E}"/>
              </a:ext>
            </a:extLst>
          </p:cNvPr>
          <p:cNvSpPr/>
          <p:nvPr/>
        </p:nvSpPr>
        <p:spPr>
          <a:xfrm>
            <a:off x="5907234" y="1226972"/>
            <a:ext cx="153046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28D14E-4F21-9813-03C1-4F7709C0E822}"/>
              </a:ext>
            </a:extLst>
          </p:cNvPr>
          <p:cNvSpPr/>
          <p:nvPr/>
        </p:nvSpPr>
        <p:spPr>
          <a:xfrm>
            <a:off x="8131994" y="1226971"/>
            <a:ext cx="153046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D20C70-E88C-CB7D-0C00-B5EC88E3E226}"/>
              </a:ext>
            </a:extLst>
          </p:cNvPr>
          <p:cNvSpPr/>
          <p:nvPr/>
        </p:nvSpPr>
        <p:spPr>
          <a:xfrm>
            <a:off x="7348167" y="1226970"/>
            <a:ext cx="410985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4BFC9-8C59-400E-7208-71B9CBAE85FD}"/>
              </a:ext>
            </a:extLst>
          </p:cNvPr>
          <p:cNvSpPr/>
          <p:nvPr/>
        </p:nvSpPr>
        <p:spPr>
          <a:xfrm>
            <a:off x="6498731" y="1226091"/>
            <a:ext cx="410985" cy="2564439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138B0B-1D01-2852-EE4C-A0F0F9682705}"/>
                  </a:ext>
                </a:extLst>
              </p:cNvPr>
              <p:cNvSpPr txBox="1"/>
              <p:nvPr/>
            </p:nvSpPr>
            <p:spPr>
              <a:xfrm>
                <a:off x="2641654" y="1659971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138B0B-1D01-2852-EE4C-A0F0F9682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54" y="1659971"/>
                <a:ext cx="313356" cy="276999"/>
              </a:xfrm>
              <a:prstGeom prst="rect">
                <a:avLst/>
              </a:prstGeom>
              <a:blipFill>
                <a:blip r:embed="rId2"/>
                <a:stretch>
                  <a:fillRect l="-19231" r="-153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69BC8-218E-6008-1E79-FFB1FC60ED7F}"/>
                  </a:ext>
                </a:extLst>
              </p:cNvPr>
              <p:cNvSpPr txBox="1"/>
              <p:nvPr/>
            </p:nvSpPr>
            <p:spPr>
              <a:xfrm>
                <a:off x="2610801" y="3301811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169BC8-218E-6008-1E79-FFB1FC60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01" y="3301811"/>
                <a:ext cx="313356" cy="276999"/>
              </a:xfrm>
              <a:prstGeom prst="rect">
                <a:avLst/>
              </a:prstGeom>
              <a:blipFill>
                <a:blip r:embed="rId3"/>
                <a:stretch>
                  <a:fillRect l="-19231" r="-1538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D6ED1-D3A4-D5C4-001E-F646CA571C30}"/>
                  </a:ext>
                </a:extLst>
              </p:cNvPr>
              <p:cNvSpPr txBox="1"/>
              <p:nvPr/>
            </p:nvSpPr>
            <p:spPr>
              <a:xfrm>
                <a:off x="2767479" y="5291229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8D6ED1-D3A4-D5C4-001E-F646CA571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479" y="5291229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A09A20-037B-E175-360D-F1858C0F9329}"/>
                  </a:ext>
                </a:extLst>
              </p:cNvPr>
              <p:cNvSpPr txBox="1"/>
              <p:nvPr/>
            </p:nvSpPr>
            <p:spPr>
              <a:xfrm>
                <a:off x="6939459" y="874002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A09A20-037B-E175-360D-F1858C0F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59" y="874002"/>
                <a:ext cx="313356" cy="276999"/>
              </a:xfrm>
              <a:prstGeom prst="rect">
                <a:avLst/>
              </a:prstGeom>
              <a:blipFill>
                <a:blip r:embed="rId5"/>
                <a:stretch>
                  <a:fillRect l="-19231" r="-153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7FCC28-7155-63C4-2431-607E531B9431}"/>
                  </a:ext>
                </a:extLst>
              </p:cNvPr>
              <p:cNvSpPr txBox="1"/>
              <p:nvPr/>
            </p:nvSpPr>
            <p:spPr>
              <a:xfrm>
                <a:off x="6576279" y="3798604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7FCC28-7155-63C4-2431-607E531B9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79" y="3798604"/>
                <a:ext cx="260584" cy="276999"/>
              </a:xfrm>
              <a:prstGeom prst="rect">
                <a:avLst/>
              </a:prstGeom>
              <a:blipFill>
                <a:blip r:embed="rId6"/>
                <a:stretch>
                  <a:fillRect l="-23256" r="-1860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8A024-84D7-38D9-1458-9804AA26651F}"/>
                  </a:ext>
                </a:extLst>
              </p:cNvPr>
              <p:cNvSpPr txBox="1"/>
              <p:nvPr/>
            </p:nvSpPr>
            <p:spPr>
              <a:xfrm>
                <a:off x="7392910" y="382012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l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08A024-84D7-38D9-1458-9804AA266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910" y="3820122"/>
                <a:ext cx="181139" cy="276999"/>
              </a:xfrm>
              <a:prstGeom prst="rect">
                <a:avLst/>
              </a:prstGeom>
              <a:blipFill>
                <a:blip r:embed="rId7"/>
                <a:stretch>
                  <a:fillRect l="-48276" t="-28889" r="-8275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19F9D5-94AB-5D8D-9189-05CD5F0A31DC}"/>
                  </a:ext>
                </a:extLst>
              </p:cNvPr>
              <p:cNvSpPr txBox="1"/>
              <p:nvPr/>
            </p:nvSpPr>
            <p:spPr>
              <a:xfrm>
                <a:off x="4571895" y="3349067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19F9D5-94AB-5D8D-9189-05CD5F0A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95" y="3349067"/>
                <a:ext cx="132344" cy="276999"/>
              </a:xfrm>
              <a:prstGeom prst="rect">
                <a:avLst/>
              </a:prstGeom>
              <a:blipFill>
                <a:blip r:embed="rId8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D83BBB-1F94-E9DF-E841-F9D8D13CB490}"/>
                  </a:ext>
                </a:extLst>
              </p:cNvPr>
              <p:cNvSpPr txBox="1"/>
              <p:nvPr/>
            </p:nvSpPr>
            <p:spPr>
              <a:xfrm>
                <a:off x="4506285" y="2097682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D83BBB-1F94-E9DF-E841-F9D8D13C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85" y="2097682"/>
                <a:ext cx="132344" cy="276999"/>
              </a:xfrm>
              <a:prstGeom prst="rect">
                <a:avLst/>
              </a:prstGeom>
              <a:blipFill>
                <a:blip r:embed="rId9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C345BF-685F-E005-D2D1-F0CE99D5DD2E}"/>
                  </a:ext>
                </a:extLst>
              </p:cNvPr>
              <p:cNvSpPr txBox="1"/>
              <p:nvPr/>
            </p:nvSpPr>
            <p:spPr>
              <a:xfrm>
                <a:off x="4523220" y="1233100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5C345BF-685F-E005-D2D1-F0CE99D5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20" y="1233100"/>
                <a:ext cx="132344" cy="276999"/>
              </a:xfrm>
              <a:prstGeom prst="rect">
                <a:avLst/>
              </a:prstGeom>
              <a:blipFill>
                <a:blip r:embed="rId10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7FA58C-F6FC-A83A-DDA5-801E6282203E}"/>
                  </a:ext>
                </a:extLst>
              </p:cNvPr>
              <p:cNvSpPr txBox="1"/>
              <p:nvPr/>
            </p:nvSpPr>
            <p:spPr>
              <a:xfrm>
                <a:off x="5867022" y="3790530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7FA58C-F6FC-A83A-DDA5-801E6282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22" y="3790530"/>
                <a:ext cx="132344" cy="276999"/>
              </a:xfrm>
              <a:prstGeom prst="rect">
                <a:avLst/>
              </a:prstGeom>
              <a:blipFill>
                <a:blip r:embed="rId11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6F44B-C645-AFAD-3061-8826DC6873FD}"/>
                  </a:ext>
                </a:extLst>
              </p:cNvPr>
              <p:cNvSpPr txBox="1"/>
              <p:nvPr/>
            </p:nvSpPr>
            <p:spPr>
              <a:xfrm>
                <a:off x="8131994" y="382074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46F44B-C645-AFAD-3061-8826DC68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94" y="3820748"/>
                <a:ext cx="132344" cy="276999"/>
              </a:xfrm>
              <a:prstGeom prst="rect">
                <a:avLst/>
              </a:prstGeom>
              <a:blipFill>
                <a:blip r:embed="rId12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1E9006-C455-1BDA-8656-C51B00212413}"/>
                  </a:ext>
                </a:extLst>
              </p:cNvPr>
              <p:cNvSpPr txBox="1"/>
              <p:nvPr/>
            </p:nvSpPr>
            <p:spPr>
              <a:xfrm>
                <a:off x="6115622" y="887187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1E9006-C455-1BDA-8656-C51B00212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22" y="887187"/>
                <a:ext cx="313356" cy="276999"/>
              </a:xfrm>
              <a:prstGeom prst="rect">
                <a:avLst/>
              </a:prstGeom>
              <a:blipFill>
                <a:blip r:embed="rId13"/>
                <a:stretch>
                  <a:fillRect l="-19231" r="-1538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14AE42-B638-5626-78B5-51BCCD5F67C4}"/>
                  </a:ext>
                </a:extLst>
              </p:cNvPr>
              <p:cNvSpPr txBox="1"/>
              <p:nvPr/>
            </p:nvSpPr>
            <p:spPr>
              <a:xfrm>
                <a:off x="7759152" y="853897"/>
                <a:ext cx="3133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14AE42-B638-5626-78B5-51BCCD5F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152" y="853897"/>
                <a:ext cx="313356" cy="276999"/>
              </a:xfrm>
              <a:prstGeom prst="rect">
                <a:avLst/>
              </a:prstGeom>
              <a:blipFill>
                <a:blip r:embed="rId14"/>
                <a:stretch>
                  <a:fillRect l="-19608" r="-1764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DEAEF6-6A1E-4386-661B-18523FA53B23}"/>
                  </a:ext>
                </a:extLst>
              </p:cNvPr>
              <p:cNvSpPr txBox="1"/>
              <p:nvPr/>
            </p:nvSpPr>
            <p:spPr>
              <a:xfrm>
                <a:off x="4137517" y="5318270"/>
                <a:ext cx="988604" cy="279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DEAEF6-6A1E-4386-661B-18523FA5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517" y="5318270"/>
                <a:ext cx="988604" cy="279115"/>
              </a:xfrm>
              <a:prstGeom prst="rect">
                <a:avLst/>
              </a:prstGeom>
              <a:blipFill>
                <a:blip r:embed="rId15"/>
                <a:stretch>
                  <a:fillRect l="-5556" r="-308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23895D-91A5-366D-CA3B-1703FE4225B5}"/>
                  </a:ext>
                </a:extLst>
              </p:cNvPr>
              <p:cNvSpPr txBox="1"/>
              <p:nvPr/>
            </p:nvSpPr>
            <p:spPr>
              <a:xfrm>
                <a:off x="3340564" y="4638184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23895D-91A5-366D-CA3B-1703FE42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64" y="4638184"/>
                <a:ext cx="132344" cy="276999"/>
              </a:xfrm>
              <a:prstGeom prst="rect">
                <a:avLst/>
              </a:prstGeom>
              <a:blipFill>
                <a:blip r:embed="rId16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AD3FFB-37E3-A0C1-E593-726DF4E988E9}"/>
              </a:ext>
            </a:extLst>
          </p:cNvPr>
          <p:cNvCxnSpPr>
            <a:cxnSpLocks/>
            <a:endCxn id="14" idx="7"/>
          </p:cNvCxnSpPr>
          <p:nvPr/>
        </p:nvCxnSpPr>
        <p:spPr>
          <a:xfrm flipV="1">
            <a:off x="2986486" y="4941417"/>
            <a:ext cx="346924" cy="3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4A1C52-0ADB-0967-FE9C-90A631BA3CB2}"/>
              </a:ext>
            </a:extLst>
          </p:cNvPr>
          <p:cNvCxnSpPr>
            <a:cxnSpLocks/>
          </p:cNvCxnSpPr>
          <p:nvPr/>
        </p:nvCxnSpPr>
        <p:spPr>
          <a:xfrm flipV="1">
            <a:off x="2980737" y="1469928"/>
            <a:ext cx="11777" cy="65014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70B2291-4DD7-3FB7-ECFD-2F951B06E2B9}"/>
              </a:ext>
            </a:extLst>
          </p:cNvPr>
          <p:cNvCxnSpPr>
            <a:cxnSpLocks/>
          </p:cNvCxnSpPr>
          <p:nvPr/>
        </p:nvCxnSpPr>
        <p:spPr>
          <a:xfrm flipH="1">
            <a:off x="1322799" y="3569373"/>
            <a:ext cx="2995641" cy="943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B4F43EB-7D50-A7D7-60EC-DE30276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6295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feedForwardDuct_good_control">
            <a:hlinkClick r:id="" action="ppaction://media"/>
            <a:extLst>
              <a:ext uri="{FF2B5EF4-FFF2-40B4-BE49-F238E27FC236}">
                <a16:creationId xmlns:a16="http://schemas.microsoft.com/office/drawing/2014/main" id="{BAE9D658-9E5C-0EE8-B6B4-F929EC69E7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584" t="3355" r="9249" b="10245"/>
          <a:stretch/>
        </p:blipFill>
        <p:spPr>
          <a:xfrm>
            <a:off x="116411" y="762772"/>
            <a:ext cx="11959178" cy="55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3" name="feedForwardDuct_wrong_phase">
            <a:hlinkClick r:id="" action="ppaction://media"/>
            <a:extLst>
              <a:ext uri="{FF2B5EF4-FFF2-40B4-BE49-F238E27FC236}">
                <a16:creationId xmlns:a16="http://schemas.microsoft.com/office/drawing/2014/main" id="{4CD8FE22-F79B-50A5-F11E-2410C8880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750" t="2745" r="9083" b="10100"/>
          <a:stretch/>
        </p:blipFill>
        <p:spPr>
          <a:xfrm>
            <a:off x="0" y="695324"/>
            <a:ext cx="12185262" cy="56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7597-76A3-D9E3-E259-A5442972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3753-9AD5-6AEB-EC14-CF87F39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control in ducts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75F34-F851-FA51-989D-75CEA093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E5815C8-8248-F7BF-8D3F-05A9BC29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feedForwardDuct_wrong_amplitude">
            <a:hlinkClick r:id="" action="ppaction://media"/>
            <a:extLst>
              <a:ext uri="{FF2B5EF4-FFF2-40B4-BE49-F238E27FC236}">
                <a16:creationId xmlns:a16="http://schemas.microsoft.com/office/drawing/2014/main" id="{AB5B2604-3322-91E6-9CD9-034831C1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972" t="2933" r="8861" b="10067"/>
          <a:stretch/>
        </p:blipFill>
        <p:spPr>
          <a:xfrm>
            <a:off x="0" y="848497"/>
            <a:ext cx="12028644" cy="55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67369EE-9201-1027-8696-1A879DAC2A55}"/>
              </a:ext>
            </a:extLst>
          </p:cNvPr>
          <p:cNvSpPr/>
          <p:nvPr/>
        </p:nvSpPr>
        <p:spPr>
          <a:xfrm>
            <a:off x="4367767" y="933986"/>
            <a:ext cx="3327094" cy="3108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C2D21-197B-E89F-F5DA-3BD8250D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baffle silencers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3AA300-DFA4-F2BD-CBE2-3BE4448DE113}"/>
              </a:ext>
            </a:extLst>
          </p:cNvPr>
          <p:cNvGrpSpPr/>
          <p:nvPr/>
        </p:nvGrpSpPr>
        <p:grpSpPr>
          <a:xfrm>
            <a:off x="564694" y="886599"/>
            <a:ext cx="3645914" cy="3205824"/>
            <a:chOff x="1170399" y="1233100"/>
            <a:chExt cx="3645914" cy="32058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0659F4-C0A5-22CB-94FD-7AF6204E6D98}"/>
                </a:ext>
              </a:extLst>
            </p:cNvPr>
            <p:cNvSpPr/>
            <p:nvPr/>
          </p:nvSpPr>
          <p:spPr>
            <a:xfrm>
              <a:off x="1170399" y="1292897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DE391B-9FA6-F452-F8C4-AE032C8029FD}"/>
                </a:ext>
              </a:extLst>
            </p:cNvPr>
            <p:cNvSpPr/>
            <p:nvPr/>
          </p:nvSpPr>
          <p:spPr>
            <a:xfrm>
              <a:off x="1170399" y="1292897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77C0E7-4CBB-0590-656E-F7BF395D6913}"/>
                </a:ext>
              </a:extLst>
            </p:cNvPr>
            <p:cNvSpPr/>
            <p:nvPr/>
          </p:nvSpPr>
          <p:spPr>
            <a:xfrm>
              <a:off x="1170399" y="2139785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ED3DD9-CE7E-1624-6ED6-1538BF463AD4}"/>
                    </a:ext>
                  </a:extLst>
                </p:cNvPr>
                <p:cNvSpPr txBox="1"/>
                <p:nvPr/>
              </p:nvSpPr>
              <p:spPr>
                <a:xfrm>
                  <a:off x="2641654" y="1659971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ED3DD9-CE7E-1624-6ED6-1538BF463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1659971"/>
                  <a:ext cx="31335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29EDD8-08C8-62F0-297D-F1919528A4EE}"/>
                    </a:ext>
                  </a:extLst>
                </p:cNvPr>
                <p:cNvSpPr txBox="1"/>
                <p:nvPr/>
              </p:nvSpPr>
              <p:spPr>
                <a:xfrm>
                  <a:off x="4555729" y="2225870"/>
                  <a:ext cx="2605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29EDD8-08C8-62F0-297D-F1919528A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729" y="2225870"/>
                  <a:ext cx="26058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3256" r="-186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0D060D-691E-1A08-1614-3905D1F39060}"/>
                    </a:ext>
                  </a:extLst>
                </p:cNvPr>
                <p:cNvSpPr txBox="1"/>
                <p:nvPr/>
              </p:nvSpPr>
              <p:spPr>
                <a:xfrm>
                  <a:off x="4523220" y="1233100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0D060D-691E-1A08-1614-3905D1F39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220" y="1233100"/>
                  <a:ext cx="1323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619" r="-4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83722D-2E07-906C-88EF-4B801B58D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1469928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50D48-B250-BACB-7033-9565434AAD25}"/>
                </a:ext>
              </a:extLst>
            </p:cNvPr>
            <p:cNvSpPr/>
            <p:nvPr/>
          </p:nvSpPr>
          <p:spPr>
            <a:xfrm>
              <a:off x="1170399" y="2327151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D4634-73FD-8245-3EBB-18D387744567}"/>
                </a:ext>
              </a:extLst>
            </p:cNvPr>
            <p:cNvSpPr/>
            <p:nvPr/>
          </p:nvSpPr>
          <p:spPr>
            <a:xfrm>
              <a:off x="1170399" y="2327151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ECC188-E27A-EA55-FEA9-D4C6A31F0C71}"/>
                </a:ext>
              </a:extLst>
            </p:cNvPr>
            <p:cNvSpPr/>
            <p:nvPr/>
          </p:nvSpPr>
          <p:spPr>
            <a:xfrm>
              <a:off x="1170399" y="3174039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E2C8C6-4474-8D93-5CD1-CF178B33D8A8}"/>
                    </a:ext>
                  </a:extLst>
                </p:cNvPr>
                <p:cNvSpPr txBox="1"/>
                <p:nvPr/>
              </p:nvSpPr>
              <p:spPr>
                <a:xfrm>
                  <a:off x="2641654" y="2694225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E2C8C6-4474-8D93-5CD1-CF178B33D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2694225"/>
                  <a:ext cx="31335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250476-4286-B87C-23D4-DBBE9AD57C43}"/>
                    </a:ext>
                  </a:extLst>
                </p:cNvPr>
                <p:cNvSpPr txBox="1"/>
                <p:nvPr/>
              </p:nvSpPr>
              <p:spPr>
                <a:xfrm>
                  <a:off x="4538794" y="3239635"/>
                  <a:ext cx="2605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250476-4286-B87C-23D4-DBBE9AD57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794" y="3239635"/>
                  <a:ext cx="26058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256" r="-1860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E8BC8B-1C88-71DE-C2E6-1FC3669A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2504182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51AFFB-0A76-865E-C5DD-480E7C50DCA6}"/>
                </a:ext>
              </a:extLst>
            </p:cNvPr>
            <p:cNvSpPr/>
            <p:nvPr/>
          </p:nvSpPr>
          <p:spPr>
            <a:xfrm>
              <a:off x="1170399" y="3357140"/>
              <a:ext cx="3327094" cy="9915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675390-AD76-DEA3-9383-9814A04FEA8A}"/>
                </a:ext>
              </a:extLst>
            </p:cNvPr>
            <p:cNvSpPr/>
            <p:nvPr/>
          </p:nvSpPr>
          <p:spPr>
            <a:xfrm>
              <a:off x="1170399" y="3357140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DC9FEF-0E2E-F9C3-696C-B4067EB05D6B}"/>
                </a:ext>
              </a:extLst>
            </p:cNvPr>
            <p:cNvSpPr/>
            <p:nvPr/>
          </p:nvSpPr>
          <p:spPr>
            <a:xfrm>
              <a:off x="1170399" y="4204028"/>
              <a:ext cx="3327094" cy="192795"/>
            </a:xfrm>
            <a:prstGeom prst="rect">
              <a:avLst/>
            </a:prstGeom>
            <a:pattFill prst="pct6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62A87F-B8DD-3A82-FAD0-997EFB482373}"/>
                    </a:ext>
                  </a:extLst>
                </p:cNvPr>
                <p:cNvSpPr txBox="1"/>
                <p:nvPr/>
              </p:nvSpPr>
              <p:spPr>
                <a:xfrm>
                  <a:off x="2641654" y="3724214"/>
                  <a:ext cx="3133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62A87F-B8DD-3A82-FAD0-997EFB482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654" y="3724214"/>
                  <a:ext cx="3133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231" r="-1538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01198A-69FB-24EA-ED91-9997F71E64F7}"/>
                    </a:ext>
                  </a:extLst>
                </p:cNvPr>
                <p:cNvSpPr txBox="1"/>
                <p:nvPr/>
              </p:nvSpPr>
              <p:spPr>
                <a:xfrm>
                  <a:off x="4506285" y="4161925"/>
                  <a:ext cx="1323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401198A-69FB-24EA-ED91-9997F71E6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285" y="4161925"/>
                  <a:ext cx="1323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455" r="-3636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CAB42A7-88CF-4D44-89F3-B685A2963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737" y="3534171"/>
              <a:ext cx="11777" cy="650143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ED12DD-65E3-5D5D-F93D-E7EB4311F207}"/>
                  </a:ext>
                </a:extLst>
              </p:cNvPr>
              <p:cNvSpPr txBox="1"/>
              <p:nvPr/>
            </p:nvSpPr>
            <p:spPr>
              <a:xfrm>
                <a:off x="644993" y="5711984"/>
                <a:ext cx="332950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ED12DD-65E3-5D5D-F93D-E7EB4311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3" y="5711984"/>
                <a:ext cx="3329501" cy="88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76BBC90-4795-973E-3E04-DA71F885DF4E}"/>
              </a:ext>
            </a:extLst>
          </p:cNvPr>
          <p:cNvSpPr txBox="1"/>
          <p:nvPr/>
        </p:nvSpPr>
        <p:spPr>
          <a:xfrm>
            <a:off x="481659" y="4142324"/>
            <a:ext cx="7569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tkinson Hyperlegible" pitchFamily="50" charset="0"/>
              </a:rPr>
              <a:t>The total IL of a parallel baffle silencer is the same as the insertion loss for a single passage if the geometry of all passages are the same and the flow rates of all passages are the same. 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3906479-6C7C-46F7-B523-1EDF95B7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4" name="Content Placeholder 5">
            <a:extLst>
              <a:ext uri="{FF2B5EF4-FFF2-40B4-BE49-F238E27FC236}">
                <a16:creationId xmlns:a16="http://schemas.microsoft.com/office/drawing/2014/main" id="{B5014A9C-D1D2-B3DB-CE2C-018353256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rcRect l="5917" r="46153" b="67928"/>
          <a:stretch/>
        </p:blipFill>
        <p:spPr>
          <a:xfrm>
            <a:off x="8917602" y="596943"/>
            <a:ext cx="2792739" cy="21026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E36B82-E956-68E2-9DAA-AE95DF4E51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5882" y="2981091"/>
            <a:ext cx="600159" cy="2191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213F6C6-B536-26AA-E067-D7042A8875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7487" y="2790564"/>
            <a:ext cx="2876951" cy="19052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339D0E-BC8A-CD29-921F-5CE600C2A194}"/>
              </a:ext>
            </a:extLst>
          </p:cNvPr>
          <p:cNvSpPr/>
          <p:nvPr/>
        </p:nvSpPr>
        <p:spPr>
          <a:xfrm>
            <a:off x="4367767" y="938143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F78D7A-3422-43FB-5FB0-93E6D11CE6B2}"/>
              </a:ext>
            </a:extLst>
          </p:cNvPr>
          <p:cNvSpPr/>
          <p:nvPr/>
        </p:nvSpPr>
        <p:spPr>
          <a:xfrm>
            <a:off x="4367767" y="1140408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F397AF-E500-1181-DDBB-D00DC6E4F064}"/>
                  </a:ext>
                </a:extLst>
              </p:cNvPr>
              <p:cNvSpPr txBox="1"/>
              <p:nvPr/>
            </p:nvSpPr>
            <p:spPr>
              <a:xfrm>
                <a:off x="7769825" y="1074064"/>
                <a:ext cx="710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F397AF-E500-1181-DDBB-D00DC6E4F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25" y="1074064"/>
                <a:ext cx="710259" cy="276999"/>
              </a:xfrm>
              <a:prstGeom prst="rect">
                <a:avLst/>
              </a:prstGeom>
              <a:blipFill>
                <a:blip r:embed="rId13"/>
                <a:stretch>
                  <a:fillRect l="-7759" r="-7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9EB1416-D7EE-9F0A-EC28-120121E75A95}"/>
              </a:ext>
            </a:extLst>
          </p:cNvPr>
          <p:cNvSpPr/>
          <p:nvPr/>
        </p:nvSpPr>
        <p:spPr>
          <a:xfrm>
            <a:off x="4367767" y="1336109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561E77-E562-76A4-2963-3C01B8DA87CA}"/>
              </a:ext>
            </a:extLst>
          </p:cNvPr>
          <p:cNvSpPr/>
          <p:nvPr/>
        </p:nvSpPr>
        <p:spPr>
          <a:xfrm>
            <a:off x="4376559" y="3444144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FAA9A-6413-99A4-5107-FC44DAF7E648}"/>
                  </a:ext>
                </a:extLst>
              </p:cNvPr>
              <p:cNvSpPr txBox="1"/>
              <p:nvPr/>
            </p:nvSpPr>
            <p:spPr>
              <a:xfrm>
                <a:off x="6238617" y="2315319"/>
                <a:ext cx="9440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4FAA9A-6413-99A4-5107-FC44DAF7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17" y="2315319"/>
                <a:ext cx="944041" cy="276999"/>
              </a:xfrm>
              <a:prstGeom prst="rect">
                <a:avLst/>
              </a:prstGeom>
              <a:blipFill>
                <a:blip r:embed="rId14"/>
                <a:stretch>
                  <a:fillRect l="-5161" r="-516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0D7BC0-DB3C-1BA8-37CE-ADCA53B3B97D}"/>
              </a:ext>
            </a:extLst>
          </p:cNvPr>
          <p:cNvCxnSpPr>
            <a:cxnSpLocks/>
          </p:cNvCxnSpPr>
          <p:nvPr/>
        </p:nvCxnSpPr>
        <p:spPr>
          <a:xfrm flipV="1">
            <a:off x="6152378" y="1545538"/>
            <a:ext cx="0" cy="187023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0A84A4A-B53E-D351-141A-5E6FAF3625E5}"/>
              </a:ext>
            </a:extLst>
          </p:cNvPr>
          <p:cNvSpPr/>
          <p:nvPr/>
        </p:nvSpPr>
        <p:spPr>
          <a:xfrm>
            <a:off x="4376559" y="3646709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FC4AD1-9BD3-7F21-31FA-65124B4D19B7}"/>
              </a:ext>
            </a:extLst>
          </p:cNvPr>
          <p:cNvSpPr/>
          <p:nvPr/>
        </p:nvSpPr>
        <p:spPr>
          <a:xfrm>
            <a:off x="4367767" y="3849274"/>
            <a:ext cx="3327094" cy="192795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65BA42-985B-F62B-FBBC-C00DFD068476}"/>
                  </a:ext>
                </a:extLst>
              </p:cNvPr>
              <p:cNvSpPr txBox="1"/>
              <p:nvPr/>
            </p:nvSpPr>
            <p:spPr>
              <a:xfrm>
                <a:off x="7815710" y="3570801"/>
                <a:ext cx="710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65BA42-985B-F62B-FBBC-C00DFD06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710" y="3570801"/>
                <a:ext cx="710259" cy="276999"/>
              </a:xfrm>
              <a:prstGeom prst="rect">
                <a:avLst/>
              </a:prstGeom>
              <a:blipFill>
                <a:blip r:embed="rId15"/>
                <a:stretch>
                  <a:fillRect l="-7692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2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691F-411A-5FE7-0BF9-EA2F99EF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absorbers are more than just fiberglass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540E89-C9E6-520E-2BB1-8CDC4C821727}"/>
              </a:ext>
            </a:extLst>
          </p:cNvPr>
          <p:cNvSpPr/>
          <p:nvPr/>
        </p:nvSpPr>
        <p:spPr>
          <a:xfrm>
            <a:off x="5100032" y="1371600"/>
            <a:ext cx="1493951" cy="3400023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322C7-8F9B-5577-F26D-E34EF85A6DE2}"/>
              </a:ext>
            </a:extLst>
          </p:cNvPr>
          <p:cNvSpPr/>
          <p:nvPr/>
        </p:nvSpPr>
        <p:spPr>
          <a:xfrm>
            <a:off x="6593983" y="1371600"/>
            <a:ext cx="180304" cy="34000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141010-B90E-E565-623F-989A341FED98}"/>
              </a:ext>
            </a:extLst>
          </p:cNvPr>
          <p:cNvCxnSpPr/>
          <p:nvPr/>
        </p:nvCxnSpPr>
        <p:spPr>
          <a:xfrm>
            <a:off x="5100032" y="1371600"/>
            <a:ext cx="0" cy="34000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8C437A-DFE8-3280-12C7-4E06A9E68100}"/>
              </a:ext>
            </a:extLst>
          </p:cNvPr>
          <p:cNvCxnSpPr/>
          <p:nvPr/>
        </p:nvCxnSpPr>
        <p:spPr>
          <a:xfrm>
            <a:off x="4853185" y="1371600"/>
            <a:ext cx="0" cy="3400023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E7B4C5F-770E-0B41-45F6-6DCB4BDF4E64}"/>
              </a:ext>
            </a:extLst>
          </p:cNvPr>
          <p:cNvSpPr/>
          <p:nvPr/>
        </p:nvSpPr>
        <p:spPr>
          <a:xfrm>
            <a:off x="4886454" y="1400040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3AB66B-8488-B3C4-CBAC-870374C67F25}"/>
              </a:ext>
            </a:extLst>
          </p:cNvPr>
          <p:cNvSpPr/>
          <p:nvPr/>
        </p:nvSpPr>
        <p:spPr>
          <a:xfrm>
            <a:off x="4886457" y="216472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E2C177-3C20-2212-D1BA-F49DA71D69AE}"/>
              </a:ext>
            </a:extLst>
          </p:cNvPr>
          <p:cNvSpPr/>
          <p:nvPr/>
        </p:nvSpPr>
        <p:spPr>
          <a:xfrm>
            <a:off x="4886454" y="2981459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586A2-F419-DBBA-9312-454756800479}"/>
              </a:ext>
            </a:extLst>
          </p:cNvPr>
          <p:cNvSpPr/>
          <p:nvPr/>
        </p:nvSpPr>
        <p:spPr>
          <a:xfrm>
            <a:off x="4886454" y="379819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E244AD-DD4A-380A-8AA4-D2D51067DB4E}"/>
              </a:ext>
            </a:extLst>
          </p:cNvPr>
          <p:cNvSpPr/>
          <p:nvPr/>
        </p:nvSpPr>
        <p:spPr>
          <a:xfrm>
            <a:off x="4886454" y="4573074"/>
            <a:ext cx="180304" cy="18030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64332-35FA-3804-0970-E52F53AA5A11}"/>
              </a:ext>
            </a:extLst>
          </p:cNvPr>
          <p:cNvSpPr txBox="1"/>
          <p:nvPr/>
        </p:nvSpPr>
        <p:spPr>
          <a:xfrm>
            <a:off x="824109" y="4573074"/>
            <a:ext cx="269713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20 gauge perforated facing (&gt;25% open area)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38CB4B-1FF7-2822-C7FA-B2FE3E35AC9A}"/>
              </a:ext>
            </a:extLst>
          </p:cNvPr>
          <p:cNvCxnSpPr>
            <a:stCxn id="15" idx="0"/>
          </p:cNvCxnSpPr>
          <p:nvPr/>
        </p:nvCxnSpPr>
        <p:spPr>
          <a:xfrm flipV="1">
            <a:off x="2172679" y="3429000"/>
            <a:ext cx="2680501" cy="114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84E2AF-1CE0-81A2-C07D-28D2C41EC5CB}"/>
              </a:ext>
            </a:extLst>
          </p:cNvPr>
          <p:cNvSpPr txBox="1"/>
          <p:nvPr/>
        </p:nvSpPr>
        <p:spPr>
          <a:xfrm>
            <a:off x="3149868" y="6020737"/>
            <a:ext cx="26971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Spacers (wire, </a:t>
            </a:r>
            <a:r>
              <a:rPr lang="en-US" dirty="0" err="1">
                <a:latin typeface="Atkinson Hyperlegible" pitchFamily="50" charset="0"/>
              </a:rPr>
              <a:t>etc</a:t>
            </a:r>
            <a:r>
              <a:rPr lang="en-US" dirty="0">
                <a:latin typeface="Atkinson Hyperlegible" pitchFamily="50" charset="0"/>
              </a:rPr>
              <a:t>…)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FEE9F8-DEEF-A15E-0AD7-3D9EDA9723C1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4498438" y="4753378"/>
            <a:ext cx="478168" cy="126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42B01-CCC1-9A16-311C-2A28C8DC1CCB}"/>
              </a:ext>
            </a:extLst>
          </p:cNvPr>
          <p:cNvSpPr txBox="1"/>
          <p:nvPr/>
        </p:nvSpPr>
        <p:spPr>
          <a:xfrm>
            <a:off x="5849062" y="5023771"/>
            <a:ext cx="269713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Limp membrane: Plastic sheet, fiberglass cloth, metal mesh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A953CD-E5C7-E579-5DE6-09EE81EB2AD0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126366" y="4845259"/>
            <a:ext cx="722696" cy="64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546338-2286-81A8-0A36-607E711EBFAB}"/>
              </a:ext>
            </a:extLst>
          </p:cNvPr>
          <p:cNvSpPr txBox="1"/>
          <p:nvPr/>
        </p:nvSpPr>
        <p:spPr>
          <a:xfrm>
            <a:off x="5649535" y="726151"/>
            <a:ext cx="18073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Fibrous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0006E-33E9-2B0A-905B-DEF41E87B4FD}"/>
              </a:ext>
            </a:extLst>
          </p:cNvPr>
          <p:cNvSpPr txBox="1"/>
          <p:nvPr/>
        </p:nvSpPr>
        <p:spPr>
          <a:xfrm>
            <a:off x="7428962" y="3045421"/>
            <a:ext cx="11741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Hard wall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3B3A4C-4E7F-81DE-B297-0B88C11345B7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754708" y="1372482"/>
            <a:ext cx="798494" cy="133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DB887E-38FF-886C-3638-861AACF9A39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840829" y="3045421"/>
            <a:ext cx="58813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CFFFF5B-CC1A-F2F9-C45C-3D233F1D5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131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39B3-F7F9-BC86-3114-66F23218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Bends and elbows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BBBC5-0CA2-E573-93B9-8B9852F7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will reflect some of the energy back upstream</a:t>
            </a:r>
          </a:p>
          <a:p>
            <a:r>
              <a:rPr lang="en-US" dirty="0"/>
              <a:t>Most reflection occurs when duct width is comparable to a wavelength</a:t>
            </a:r>
          </a:p>
          <a:p>
            <a:r>
              <a:rPr lang="en-US" dirty="0"/>
              <a:t>More abrupt elbows reflect more energy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C3CB-8F58-0D50-7C81-3799AFBD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A2040-066C-DBCB-EE54-CFBD088A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65B214-30DC-5DF8-E037-F4B8887BD1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983323"/>
                  </p:ext>
                </p:extLst>
              </p:nvPr>
            </p:nvGraphicFramePr>
            <p:xfrm>
              <a:off x="311352" y="3514991"/>
              <a:ext cx="6554536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634">
                      <a:extLst>
                        <a:ext uri="{9D8B030D-6E8A-4147-A177-3AD203B41FA5}">
                          <a16:colId xmlns:a16="http://schemas.microsoft.com/office/drawing/2014/main" val="3159538108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854729062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910527911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4538365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 with turning vanes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2647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451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0.15–0.3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80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0.3–0.6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15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0.6–1.1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81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1.1–2.2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65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 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8834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B65B214-30DC-5DF8-E037-F4B8887BD1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983323"/>
                  </p:ext>
                </p:extLst>
              </p:nvPr>
            </p:nvGraphicFramePr>
            <p:xfrm>
              <a:off x="311352" y="3514991"/>
              <a:ext cx="6554536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8634">
                      <a:extLst>
                        <a:ext uri="{9D8B030D-6E8A-4147-A177-3AD203B41FA5}">
                          <a16:colId xmlns:a16="http://schemas.microsoft.com/office/drawing/2014/main" val="3159538108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854729062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910527911"/>
                        </a:ext>
                      </a:extLst>
                    </a:gridCol>
                    <a:gridCol w="1638634">
                      <a:extLst>
                        <a:ext uri="{9D8B030D-6E8A-4147-A177-3AD203B41FA5}">
                          <a16:colId xmlns:a16="http://schemas.microsoft.com/office/drawing/2014/main" val="145383651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2" t="-4762" r="-301487" b="-3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Square with turning vanes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26473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&lt; 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451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0.15–0.3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8780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0.3–0.6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715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0.6–1.1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8156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1.1–2.2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65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&gt; 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8834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2CA00B-F3F4-9F58-77F4-64BB7A0DD009}"/>
              </a:ext>
            </a:extLst>
          </p:cNvPr>
          <p:cNvSpPr txBox="1"/>
          <p:nvPr/>
        </p:nvSpPr>
        <p:spPr>
          <a:xfrm>
            <a:off x="2598819" y="3121898"/>
            <a:ext cx="24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tkinson Hyperlegible" pitchFamily="50" charset="0"/>
              </a:rPr>
              <a:t>Insertion loss, dB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DC44128-92E7-2D52-4262-8022E191A6FE}"/>
              </a:ext>
            </a:extLst>
          </p:cNvPr>
          <p:cNvSpPr/>
          <p:nvPr/>
        </p:nvSpPr>
        <p:spPr>
          <a:xfrm rot="5400000">
            <a:off x="7439660" y="2509787"/>
            <a:ext cx="2550695" cy="1838425"/>
          </a:xfrm>
          <a:prstGeom prst="corner">
            <a:avLst>
              <a:gd name="adj1" fmla="val 28534"/>
              <a:gd name="adj2" fmla="val 25916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EE043A-7A51-9736-4230-0FDC2B25F7A0}"/>
                  </a:ext>
                </a:extLst>
              </p:cNvPr>
              <p:cNvSpPr txBox="1"/>
              <p:nvPr/>
            </p:nvSpPr>
            <p:spPr>
              <a:xfrm>
                <a:off x="7795795" y="4698398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EE043A-7A51-9736-4230-0FDC2B25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795" y="4698398"/>
                <a:ext cx="5871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2FEC7-5061-CB2B-F5F7-28EEA9CBE8DF}"/>
                  </a:ext>
                </a:extLst>
              </p:cNvPr>
              <p:cNvSpPr txBox="1"/>
              <p:nvPr/>
            </p:nvSpPr>
            <p:spPr>
              <a:xfrm>
                <a:off x="9688629" y="2153652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D2FEC7-5061-CB2B-F5F7-28EEA9CB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629" y="2153652"/>
                <a:ext cx="587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>
            <a:extLst>
              <a:ext uri="{FF2B5EF4-FFF2-40B4-BE49-F238E27FC236}">
                <a16:creationId xmlns:a16="http://schemas.microsoft.com/office/drawing/2014/main" id="{C085A8B1-0E3A-D6EE-5978-F23B8A355303}"/>
              </a:ext>
            </a:extLst>
          </p:cNvPr>
          <p:cNvSpPr/>
          <p:nvPr/>
        </p:nvSpPr>
        <p:spPr>
          <a:xfrm>
            <a:off x="8891003" y="3019460"/>
            <a:ext cx="1838425" cy="1937085"/>
          </a:xfrm>
          <a:prstGeom prst="blockArc">
            <a:avLst>
              <a:gd name="adj1" fmla="val 10845346"/>
              <a:gd name="adj2" fmla="val 16208261"/>
              <a:gd name="adj3" fmla="val 2699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98FCB-BB81-29B8-32A0-E0DBB9E58F8F}"/>
              </a:ext>
            </a:extLst>
          </p:cNvPr>
          <p:cNvSpPr/>
          <p:nvPr/>
        </p:nvSpPr>
        <p:spPr>
          <a:xfrm>
            <a:off x="8891003" y="3917496"/>
            <a:ext cx="500647" cy="19370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A8F8F-425B-D3D1-30EB-BCF3142E186D}"/>
              </a:ext>
            </a:extLst>
          </p:cNvPr>
          <p:cNvSpPr/>
          <p:nvPr/>
        </p:nvSpPr>
        <p:spPr>
          <a:xfrm rot="16200000">
            <a:off x="10528434" y="2296125"/>
            <a:ext cx="500647" cy="19370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CC628-F2F8-DBBA-1CDC-D576D463E7E7}"/>
                  </a:ext>
                </a:extLst>
              </p:cNvPr>
              <p:cNvSpPr txBox="1"/>
              <p:nvPr/>
            </p:nvSpPr>
            <p:spPr>
              <a:xfrm>
                <a:off x="11604859" y="3042088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8CC628-F2F8-DBBA-1CDC-D576D463E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859" y="3042088"/>
                <a:ext cx="587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1D775-787E-B8E2-E0F4-AD76C3AE77EF}"/>
                  </a:ext>
                </a:extLst>
              </p:cNvPr>
              <p:cNvSpPr txBox="1"/>
              <p:nvPr/>
            </p:nvSpPr>
            <p:spPr>
              <a:xfrm>
                <a:off x="8925794" y="5822353"/>
                <a:ext cx="587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71D775-787E-B8E2-E0F4-AD76C3AE7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794" y="5822353"/>
                <a:ext cx="5871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84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6167E-C932-FBD6-51C9-845168C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AEA4-58AF-8E14-2A97-DF9AABD3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Bends and elbows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A096-0EDA-60B7-4D9E-FE1EC488A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flow, turns can generate self noise.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A7B0D-2A23-455E-F620-8B874065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5FA52D03-B161-322E-7AF2-F512B05F8E66}"/>
              </a:ext>
            </a:extLst>
          </p:cNvPr>
          <p:cNvSpPr/>
          <p:nvPr/>
        </p:nvSpPr>
        <p:spPr>
          <a:xfrm rot="5400000">
            <a:off x="2427847" y="1937884"/>
            <a:ext cx="3796179" cy="3959224"/>
          </a:xfrm>
          <a:prstGeom prst="corner">
            <a:avLst>
              <a:gd name="adj1" fmla="val 28534"/>
              <a:gd name="adj2" fmla="val 2591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87C8E7-CAD6-A9BC-C25D-30FD83D09C04}"/>
              </a:ext>
            </a:extLst>
          </p:cNvPr>
          <p:cNvSpPr/>
          <p:nvPr/>
        </p:nvSpPr>
        <p:spPr>
          <a:xfrm>
            <a:off x="2190750" y="5757305"/>
            <a:ext cx="1428750" cy="14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762FA0-A748-16BA-8389-E1A743E9E773}"/>
              </a:ext>
            </a:extLst>
          </p:cNvPr>
          <p:cNvSpPr/>
          <p:nvPr/>
        </p:nvSpPr>
        <p:spPr>
          <a:xfrm rot="5400000">
            <a:off x="5526601" y="2440523"/>
            <a:ext cx="1428750" cy="14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3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D20E-3CCC-3F15-D98B-DD01B793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B34C-3292-1937-460C-FB138A06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1173"/>
            <a:ext cx="10515600" cy="5036494"/>
          </a:xfrm>
        </p:spPr>
        <p:txBody>
          <a:bodyPr/>
          <a:lstStyle/>
          <a:p>
            <a:r>
              <a:rPr lang="en-US" dirty="0"/>
              <a:t>Predicting the performance of a muffler with absorbing material can be difficult by hand, but has been modeled.</a:t>
            </a:r>
          </a:p>
          <a:p>
            <a:r>
              <a:rPr lang="en-US" dirty="0"/>
              <a:t>Source: </a:t>
            </a:r>
            <a:r>
              <a:rPr lang="en-US" dirty="0" err="1"/>
              <a:t>Panigrahi</a:t>
            </a:r>
            <a:r>
              <a:rPr lang="en-US" dirty="0"/>
              <a:t> and Munjal, “Combination Mufflers – Theory and Parametric Study,” </a:t>
            </a:r>
            <a:r>
              <a:rPr lang="en-US" i="1" dirty="0"/>
              <a:t>Noise Control Engineering Journal</a:t>
            </a:r>
            <a:r>
              <a:rPr lang="en-US" dirty="0"/>
              <a:t>, 2005.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0B1B9-AAF3-F174-0173-BEBF6B0D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827EC88-C4E5-F20B-2F9A-A964595B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63221-29D1-B0C4-7022-4BF717A9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1" y="3131382"/>
            <a:ext cx="5544324" cy="3258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C2C2B-98BC-C7D8-7DD3-FBCF68CF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47" y="3429000"/>
            <a:ext cx="567769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7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42EAB-FC2C-FB34-91C2-AC38BC7A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A54E-868B-2B71-0D50-FE4ED0D2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3CD3-431F-01BB-152A-2111A456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5B7211F-1B76-670F-7386-710A200E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8FC0A0-44B0-399E-0771-E445B49B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Panigrahi</a:t>
            </a:r>
            <a:r>
              <a:rPr lang="en-US" dirty="0"/>
              <a:t> and Munjal started with 2D analytical solution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89C688-29EF-50E2-9A95-79614D34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4" y="3451312"/>
            <a:ext cx="4629796" cy="714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66082A-40D5-4B42-536E-9F91EF64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6" y="4803334"/>
            <a:ext cx="4553585" cy="666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E6EFBD-5082-DDDB-49E2-E7BCF271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0" y="1827360"/>
            <a:ext cx="1064091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8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0BF30-A0DB-3F68-8B63-6571C98D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CE38-F596-792F-F1A8-556CCF61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mufflers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B2AD2-5991-5526-3273-4CC6E9BC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F1270-CA5A-4BF1-AAF5-16F08E48CB78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C03F2EA-FE3F-87A6-C925-381D9788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B7CA4-0880-C10D-BBD1-90415A13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9" y="673962"/>
            <a:ext cx="4934802" cy="59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11503</TotalTime>
  <Words>410</Words>
  <Application>Microsoft Office PowerPoint</Application>
  <PresentationFormat>Widescreen</PresentationFormat>
  <Paragraphs>138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Atkinson Hyperlegible</vt:lpstr>
      <vt:lpstr>Calibri</vt:lpstr>
      <vt:lpstr>Cambria Math</vt:lpstr>
      <vt:lpstr>Office Theme</vt:lpstr>
      <vt:lpstr>Ducts, Mufflers, and Silencers</vt:lpstr>
      <vt:lpstr>Definitions of geometry and variables</vt:lpstr>
      <vt:lpstr>Parallel baffle silencers</vt:lpstr>
      <vt:lpstr>Actual absorbers are more than just fiberglass</vt:lpstr>
      <vt:lpstr>Bends and elbows</vt:lpstr>
      <vt:lpstr>Bends and elbows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Combination mufflers</vt:lpstr>
      <vt:lpstr>Herschel-Quincke tube</vt:lpstr>
      <vt:lpstr>Herschel-Quincke tube</vt:lpstr>
      <vt:lpstr>Herschel-Quincke tube</vt:lpstr>
      <vt:lpstr>Active control in ducts</vt:lpstr>
      <vt:lpstr>Active control in ducts</vt:lpstr>
      <vt:lpstr>Active control in ducts</vt:lpstr>
      <vt:lpstr>Active control in ducts</vt:lpstr>
      <vt:lpstr>Active control in ducts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Tyler Dare</dc:creator>
  <cp:lastModifiedBy>Tyler Dare</cp:lastModifiedBy>
  <cp:revision>91</cp:revision>
  <dcterms:created xsi:type="dcterms:W3CDTF">2025-01-05T23:36:15Z</dcterms:created>
  <dcterms:modified xsi:type="dcterms:W3CDTF">2025-01-29T02:42:01Z</dcterms:modified>
</cp:coreProperties>
</file>